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68" r:id="rId2"/>
    <p:sldId id="296" r:id="rId3"/>
    <p:sldId id="370" r:id="rId4"/>
    <p:sldId id="373" r:id="rId5"/>
    <p:sldId id="392" r:id="rId6"/>
    <p:sldId id="366" r:id="rId7"/>
    <p:sldId id="375" r:id="rId8"/>
    <p:sldId id="391" r:id="rId9"/>
    <p:sldId id="390" r:id="rId10"/>
    <p:sldId id="367" r:id="rId11"/>
    <p:sldId id="380" r:id="rId12"/>
    <p:sldId id="382" r:id="rId13"/>
    <p:sldId id="381" r:id="rId14"/>
    <p:sldId id="383" r:id="rId15"/>
    <p:sldId id="384" r:id="rId16"/>
    <p:sldId id="385" r:id="rId17"/>
    <p:sldId id="387" r:id="rId18"/>
    <p:sldId id="388" r:id="rId19"/>
    <p:sldId id="368" r:id="rId20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268"/>
            <p14:sldId id="296"/>
            <p14:sldId id="370"/>
            <p14:sldId id="373"/>
            <p14:sldId id="392"/>
            <p14:sldId id="366"/>
            <p14:sldId id="375"/>
            <p14:sldId id="391"/>
            <p14:sldId id="390"/>
            <p14:sldId id="367"/>
            <p14:sldId id="380"/>
            <p14:sldId id="382"/>
            <p14:sldId id="381"/>
            <p14:sldId id="383"/>
            <p14:sldId id="384"/>
            <p14:sldId id="385"/>
            <p14:sldId id="387"/>
            <p14:sldId id="388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94C"/>
    <a:srgbClr val="FBBA00"/>
    <a:srgbClr val="154C8E"/>
    <a:srgbClr val="DCDDDF"/>
    <a:srgbClr val="7F7F7F"/>
    <a:srgbClr val="19A6CD"/>
    <a:srgbClr val="00B050"/>
    <a:srgbClr val="1BB3DB"/>
    <a:srgbClr val="9B2FD1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9" autoAdjust="0"/>
    <p:restoredTop sz="94648" autoAdjust="0"/>
  </p:normalViewPr>
  <p:slideViewPr>
    <p:cSldViewPr snapToGrid="0" showGuides="1">
      <p:cViewPr varScale="1">
        <p:scale>
          <a:sx n="58" d="100"/>
          <a:sy n="58" d="100"/>
        </p:scale>
        <p:origin x="952" y="232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02" d="100"/>
          <a:sy n="102" d="100"/>
        </p:scale>
        <p:origin x="352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>
                <a:latin typeface="Montserrat SemiBold" panose="00000700000000000000" pitchFamily="50" charset="0"/>
              </a:rPr>
              <a:t> click on it and “Send To Back”.</a:t>
            </a:r>
            <a:endParaRPr lang="en-US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9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>
                <a:latin typeface="Montserrat SemiBold" panose="00000700000000000000" pitchFamily="50" charset="0"/>
              </a:rPr>
              <a:t> click on it and “Send To Back”.</a:t>
            </a:r>
            <a:endParaRPr lang="en-US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13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89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9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www.biorxiv.org/content/10.1101/2020.04.19.049254v2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tephaniehicks/welcome-to-the-world-of-single-cell-rna-sequencing?slide=3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hajournals.org/doi/10.1161/ATVBAHA.120.314654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64/rccm.201712-2410OC" TargetMode="External"/><Relationship Id="rId2" Type="http://schemas.openxmlformats.org/officeDocument/2006/relationships/hyperlink" Target="https://doi.org/10.7554/eLife.6966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01/2020.04.19.049254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obrazu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4" name="TextBox 3"/>
          <p:cNvSpPr txBox="1"/>
          <p:nvPr/>
        </p:nvSpPr>
        <p:spPr>
          <a:xfrm>
            <a:off x="2681036" y="6858000"/>
            <a:ext cx="1902192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cap="all" dirty="0">
                <a:solidFill>
                  <a:schemeClr val="bg1"/>
                </a:solidFill>
                <a:cs typeface="Poppins SemiBold" panose="02000000000000000000" pitchFamily="2" charset="0"/>
              </a:rPr>
              <a:t>Analysis of smoking status impact on molecular mechanisms of SARS-CoV-2 viral entry through single-cell sequencing experiments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1661" y="9432746"/>
            <a:ext cx="890067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Author: Mateusz Urbanek</a:t>
            </a:r>
          </a:p>
          <a:p>
            <a:pPr algn="ctr"/>
            <a:r>
              <a:rPr lang="en-GB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Supervisor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: </a:t>
            </a:r>
            <a:r>
              <a:rPr lang="pl-PL" b="1" spc="6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PhD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 Anna Papież</a:t>
            </a:r>
          </a:p>
        </p:txBody>
      </p:sp>
      <p:cxnSp>
        <p:nvCxnSpPr>
          <p:cNvPr id="16" name="Straight Connector 6"/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995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987E5B1-62FB-426B-8CA9-D0F5118E1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155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Workflow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03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2" y="5864984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>
                <a:solidFill>
                  <a:schemeClr val="bg1"/>
                </a:solidFill>
                <a:cs typeface="Poppins" panose="02000000000000000000" pitchFamily="2" charset="0"/>
              </a:rPr>
              <a:t>How do we approach analysis of Single Cell Data</a:t>
            </a:r>
          </a:p>
        </p:txBody>
      </p:sp>
    </p:spTree>
    <p:extLst>
      <p:ext uri="{BB962C8B-B14F-4D97-AF65-F5344CB8AC3E}">
        <p14:creationId xmlns:p14="http://schemas.microsoft.com/office/powerpoint/2010/main" val="343681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Data loading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Helper function for loading type agnostic files – works with CSV, TSV, and HDF5 files</a:t>
            </a:r>
          </a:p>
          <a:p>
            <a:pPr marL="742950" indent="-742950">
              <a:buAutoNum type="arabicPeriod"/>
            </a:pPr>
            <a:r>
              <a:rPr lang="en-GB" b="1" dirty="0"/>
              <a:t>Calculating number of expressed genes and building a histogram out of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3BF90-074D-85A8-A054-BE21C55C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QC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Calculate number of Mitochondrial and Ribosomal RNA for each cell</a:t>
            </a:r>
          </a:p>
          <a:p>
            <a:pPr marL="742950" indent="-742950">
              <a:buAutoNum type="arabicPeriod"/>
            </a:pPr>
            <a:r>
              <a:rPr lang="en-GB" b="1" dirty="0"/>
              <a:t>Plotting histogram of both metrics</a:t>
            </a:r>
          </a:p>
          <a:p>
            <a:pPr marL="742950" indent="-742950">
              <a:buAutoNum type="arabicPeriod"/>
            </a:pP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EDB85-FC00-C105-5EF5-E068261B0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308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QC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Plot number of molecules detected per cell (</a:t>
            </a:r>
            <a:r>
              <a:rPr lang="en-GB" b="1" dirty="0" err="1"/>
              <a:t>nCounts_RNA</a:t>
            </a:r>
            <a:r>
              <a:rPr lang="en-GB" b="1" dirty="0"/>
              <a:t>), number of genes detected per cell (</a:t>
            </a:r>
            <a:r>
              <a:rPr lang="en-GB" b="1" dirty="0" err="1"/>
              <a:t>nFeatures_RNA</a:t>
            </a:r>
            <a:r>
              <a:rPr lang="en-GB" b="1" dirty="0"/>
              <a:t>) and other metrics as violin plot to visualize distribution between datasets.</a:t>
            </a:r>
          </a:p>
          <a:p>
            <a:pPr marL="742950" indent="-742950">
              <a:buAutoNum type="arabicPeriod"/>
            </a:pPr>
            <a:r>
              <a:rPr lang="en-GB" b="1" dirty="0"/>
              <a:t>Calculate additional QC metrices for </a:t>
            </a:r>
            <a:r>
              <a:rPr lang="en-GB" b="1" dirty="0" err="1"/>
              <a:t>nFeatures_RNA</a:t>
            </a:r>
            <a:r>
              <a:rPr lang="en-GB" b="1" dirty="0"/>
              <a:t> and </a:t>
            </a:r>
            <a:r>
              <a:rPr lang="en-GB" b="1" dirty="0" err="1"/>
              <a:t>nCounts_RNA</a:t>
            </a:r>
            <a:endParaRPr lang="en-GB" b="1" dirty="0"/>
          </a:p>
          <a:p>
            <a:pPr marL="1657350" lvl="1" indent="-742950">
              <a:buAutoNum type="arabicPeriod"/>
            </a:pPr>
            <a:r>
              <a:rPr lang="en-GB" b="1" dirty="0"/>
              <a:t>Min</a:t>
            </a:r>
          </a:p>
          <a:p>
            <a:pPr marL="1657350" lvl="1" indent="-742950">
              <a:buAutoNum type="arabicPeriod"/>
            </a:pPr>
            <a:r>
              <a:rPr lang="en-GB" b="1" dirty="0"/>
              <a:t>Max</a:t>
            </a:r>
          </a:p>
          <a:p>
            <a:pPr marL="1657350" lvl="1" indent="-742950">
              <a:buAutoNum type="arabicPeriod"/>
            </a:pPr>
            <a:r>
              <a:rPr lang="en-GB" b="1" dirty="0"/>
              <a:t>Median</a:t>
            </a:r>
          </a:p>
          <a:p>
            <a:pPr marL="1657350" lvl="1" indent="-742950">
              <a:buAutoNum type="arabicPeriod"/>
            </a:pPr>
            <a:r>
              <a:rPr lang="en-GB" b="1" dirty="0"/>
              <a:t>Standard Deviation</a:t>
            </a:r>
          </a:p>
          <a:p>
            <a:pPr marL="1657350" lvl="1" indent="-742950">
              <a:buAutoNum type="arabicPeriod"/>
            </a:pPr>
            <a:r>
              <a:rPr lang="en-GB" b="1" dirty="0"/>
              <a:t>95</a:t>
            </a:r>
            <a:r>
              <a:rPr lang="en-GB" b="1" baseline="30000" dirty="0"/>
              <a:t>th</a:t>
            </a:r>
            <a:r>
              <a:rPr lang="en-GB" b="1" dirty="0"/>
              <a:t> quantile</a:t>
            </a:r>
          </a:p>
          <a:p>
            <a:pPr marL="742950" indent="-742950">
              <a:buAutoNum type="arabicPeriod"/>
            </a:pPr>
            <a:endParaRPr lang="en-GB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9C53D4-1A11-E971-51D4-963CEB38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QC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Plot feature scatters to visualize cut-off areas:</a:t>
            </a:r>
          </a:p>
          <a:p>
            <a:pPr marL="1657350" lvl="1" indent="-742950">
              <a:buAutoNum type="arabicPeriod"/>
            </a:pPr>
            <a:r>
              <a:rPr lang="en-GB" b="1" dirty="0"/>
              <a:t>Delete all cells with more than 5% of ribosomal and mitochondrial RNA</a:t>
            </a:r>
          </a:p>
          <a:p>
            <a:pPr marL="1657350" lvl="1" indent="-742950">
              <a:buAutoNum type="arabicPeriod"/>
            </a:pPr>
            <a:r>
              <a:rPr lang="en-GB" b="1" dirty="0"/>
              <a:t>Delete cells with less than 500 genes detected per cell</a:t>
            </a:r>
          </a:p>
          <a:p>
            <a:pPr marL="1657350" lvl="1" indent="-742950">
              <a:buAutoNum type="arabicPeriod"/>
            </a:pPr>
            <a:r>
              <a:rPr lang="en-GB" b="1" dirty="0"/>
              <a:t>Delete cells with more than 95</a:t>
            </a:r>
            <a:r>
              <a:rPr lang="en-GB" b="1" baseline="30000" dirty="0"/>
              <a:t>th</a:t>
            </a:r>
            <a:r>
              <a:rPr lang="en-GB" b="1" dirty="0"/>
              <a:t> quantile of molecules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C7FA5-6FB6-13A3-DFA8-9525C6A2E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107" y="775977"/>
            <a:ext cx="7956375" cy="5786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4222DC-EAB8-FE09-25BD-77DB9B1B1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292834"/>
            <a:ext cx="7956374" cy="57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5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Normalization and scaling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2" y="4281055"/>
            <a:ext cx="93647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Normalize the data (log normalization)</a:t>
            </a:r>
          </a:p>
          <a:p>
            <a:pPr marL="742950" indent="-742950">
              <a:buAutoNum type="arabicPeriod"/>
            </a:pPr>
            <a:r>
              <a:rPr lang="en-GB" b="1" dirty="0"/>
              <a:t>Calculate variances for each gene</a:t>
            </a:r>
          </a:p>
          <a:p>
            <a:pPr marL="742950" indent="-742950">
              <a:buAutoNum type="arabicPeriod"/>
            </a:pPr>
            <a:r>
              <a:rPr lang="en-GB" b="1" dirty="0"/>
              <a:t>Using Gaussian Mixture Models determine the threshold for selecting the genes with highest variance</a:t>
            </a:r>
          </a:p>
          <a:p>
            <a:pPr marL="742950" indent="-742950">
              <a:buAutoNum type="arabicPeriod"/>
            </a:pPr>
            <a:r>
              <a:rPr lang="en-GB" b="1" dirty="0"/>
              <a:t>Scale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02EE7-CA6C-062B-5D04-0587C2AD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538" y="1658976"/>
            <a:ext cx="9423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Performing Dimensionality Reduction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1E4D1F-4242-67F7-A9A0-6234467DB3E5}"/>
              </a:ext>
            </a:extLst>
          </p:cNvPr>
          <p:cNvSpPr txBox="1"/>
          <p:nvPr/>
        </p:nvSpPr>
        <p:spPr>
          <a:xfrm>
            <a:off x="2827292" y="4281055"/>
            <a:ext cx="9364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Running PCA and ICA</a:t>
            </a:r>
          </a:p>
          <a:p>
            <a:pPr marL="742950" indent="-742950">
              <a:buAutoNum type="arabicPeriod"/>
            </a:pPr>
            <a:r>
              <a:rPr lang="en-GB" b="1" dirty="0"/>
              <a:t>Creation of Elbow Plot based on PCA</a:t>
            </a:r>
          </a:p>
          <a:p>
            <a:pPr marL="742950" indent="-742950">
              <a:buAutoNum type="arabicPeriod"/>
            </a:pPr>
            <a:r>
              <a:rPr lang="en-GB" b="1" dirty="0"/>
              <a:t>Determination of inflection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79C1-AB5D-C5D7-E8BC-E7A36C261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4281055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Clustering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1E4D1F-4242-67F7-A9A0-6234467DB3E5}"/>
              </a:ext>
            </a:extLst>
          </p:cNvPr>
          <p:cNvSpPr txBox="1"/>
          <p:nvPr/>
        </p:nvSpPr>
        <p:spPr>
          <a:xfrm>
            <a:off x="2827292" y="4281055"/>
            <a:ext cx="9364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Cluster cells</a:t>
            </a:r>
          </a:p>
          <a:p>
            <a:pPr marL="742950" indent="-742950">
              <a:buAutoNum type="arabicPeriod"/>
            </a:pPr>
            <a:r>
              <a:rPr lang="en-GB" b="1" dirty="0"/>
              <a:t>Dimensionality reduction using UMAP (and </a:t>
            </a:r>
            <a:r>
              <a:rPr lang="en-GB" b="1" dirty="0" err="1"/>
              <a:t>tSNE</a:t>
            </a:r>
            <a:r>
              <a:rPr lang="en-GB" b="1" dirty="0"/>
              <a:t>)</a:t>
            </a:r>
          </a:p>
          <a:p>
            <a:pPr marL="742950" indent="-742950">
              <a:buAutoNum type="arabicPeriod"/>
            </a:pPr>
            <a:r>
              <a:rPr lang="en-GB" b="1" dirty="0"/>
              <a:t>Plot UMAP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8E208-3C3C-319C-EB22-57EBD5A2A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4764088"/>
            <a:ext cx="10058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1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163528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What else needs to be done?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03 - Workflow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1E4D1F-4242-67F7-A9A0-6234467DB3E5}"/>
              </a:ext>
            </a:extLst>
          </p:cNvPr>
          <p:cNvSpPr txBox="1"/>
          <p:nvPr/>
        </p:nvSpPr>
        <p:spPr>
          <a:xfrm>
            <a:off x="2827292" y="4281055"/>
            <a:ext cx="9364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GB" b="1" dirty="0"/>
              <a:t>Marker gene detection</a:t>
            </a:r>
          </a:p>
          <a:p>
            <a:pPr marL="742950" indent="-742950">
              <a:buAutoNum type="arabicPeriod"/>
            </a:pPr>
            <a:r>
              <a:rPr lang="en-GB" b="1" dirty="0"/>
              <a:t>Cell type annotation</a:t>
            </a:r>
          </a:p>
          <a:p>
            <a:pPr marL="742950" indent="-742950">
              <a:buAutoNum type="arabicPeriod"/>
            </a:pPr>
            <a:r>
              <a:rPr lang="en-GB" b="1" dirty="0"/>
              <a:t>Compare the obtained results with the result achieved in </a:t>
            </a:r>
            <a:r>
              <a:rPr lang="en-GB" b="1" dirty="0">
                <a:hlinkClick r:id="rId2"/>
              </a:rPr>
              <a:t>reference publication</a:t>
            </a:r>
            <a:endParaRPr lang="en-GB" b="1" dirty="0"/>
          </a:p>
        </p:txBody>
      </p:sp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B730FB7A-70AE-96C7-8233-777515552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235887"/>
            <a:ext cx="10548938" cy="766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0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Discussion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04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3" y="5865791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>
                <a:solidFill>
                  <a:schemeClr val="bg1"/>
                </a:solidFill>
                <a:cs typeface="Poppins" panose="02000000000000000000" pitchFamily="2" charset="0"/>
              </a:rPr>
              <a:t>Time for question</a:t>
            </a:r>
            <a:r>
              <a:rPr lang="en-US" sz="2400">
                <a:solidFill>
                  <a:schemeClr val="bg1"/>
                </a:solidFill>
                <a:latin typeface="+mj-lt"/>
                <a:cs typeface="Poppins" panose="02000000000000000000" pitchFamily="2" charset="0"/>
              </a:rPr>
              <a:t>s</a:t>
            </a:r>
            <a:endParaRPr lang="en-US" sz="2400">
              <a:solidFill>
                <a:schemeClr val="bg1"/>
              </a:solidFill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6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762072" y="0"/>
            <a:ext cx="12621928" cy="12096000"/>
          </a:xfrm>
          <a:prstGeom prst="rect">
            <a:avLst/>
          </a:prstGeom>
          <a:solidFill>
            <a:srgbClr val="0B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27293" y="5807619"/>
            <a:ext cx="788430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cap="all" spc="1000" dirty="0">
                <a:solidFill>
                  <a:schemeClr val="accent1"/>
                </a:solidFill>
                <a:cs typeface="Poppins SemiBold" panose="02000000000000000000" pitchFamily="2" charset="0"/>
              </a:rPr>
              <a:t>Table of contents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638204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139159" y="2365486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631426" y="2519374"/>
            <a:ext cx="7076175" cy="1043474"/>
            <a:chOff x="15631426" y="1646238"/>
            <a:chExt cx="7076175" cy="1043474"/>
          </a:xfrm>
        </p:grpSpPr>
        <p:sp>
          <p:nvSpPr>
            <p:cNvPr id="5" name="TextBox 4"/>
            <p:cNvSpPr txBox="1"/>
            <p:nvPr/>
          </p:nvSpPr>
          <p:spPr>
            <a:xfrm>
              <a:off x="15631427" y="2223751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What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Single Cell data, and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why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it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important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?</a:t>
              </a:r>
              <a:endParaRPr lang="en-US" sz="2400" b="1">
                <a:solidFill>
                  <a:schemeClr val="bg1"/>
                </a:solidFill>
                <a:latin typeface="+mj-lt"/>
                <a:cs typeface="Poppins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631426" y="1646238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Introduction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3139159" y="4310743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02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631426" y="4464631"/>
            <a:ext cx="7076175" cy="1043474"/>
            <a:chOff x="15631426" y="4585210"/>
            <a:chExt cx="7076175" cy="1043474"/>
          </a:xfrm>
        </p:grpSpPr>
        <p:sp>
          <p:nvSpPr>
            <p:cNvPr id="19" name="TextBox 18"/>
            <p:cNvSpPr txBox="1"/>
            <p:nvPr/>
          </p:nvSpPr>
          <p:spPr>
            <a:xfrm>
              <a:off x="15631427" y="5162723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en-US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What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the </a:t>
              </a:r>
              <a:r>
                <a:rPr lang="en-US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impact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of </a:t>
              </a:r>
              <a:r>
                <a:rPr lang="pl-PL" sz="240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smoker’s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status on SARS-COV-2</a:t>
              </a:r>
              <a:endParaRPr lang="en-US" sz="2400">
                <a:solidFill>
                  <a:schemeClr val="bg1"/>
                </a:solidFill>
                <a:latin typeface="+mj-lt"/>
                <a:cs typeface="Poppins" panose="020000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631426" y="4585210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Research background and motivation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139159" y="6256000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5631426" y="6409888"/>
            <a:ext cx="7076175" cy="1043474"/>
            <a:chOff x="15631426" y="7524182"/>
            <a:chExt cx="7076175" cy="1043474"/>
          </a:xfrm>
        </p:grpSpPr>
        <p:sp>
          <p:nvSpPr>
            <p:cNvPr id="27" name="TextBox 26"/>
            <p:cNvSpPr txBox="1"/>
            <p:nvPr/>
          </p:nvSpPr>
          <p:spPr>
            <a:xfrm>
              <a:off x="15631427" y="8101695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pl-PL" sz="2400">
                  <a:solidFill>
                    <a:schemeClr val="bg1"/>
                  </a:solidFill>
                  <a:cs typeface="Poppins" panose="02000000000000000000" pitchFamily="2" charset="0"/>
                </a:rPr>
                <a:t>How do we </a:t>
              </a:r>
              <a:r>
                <a:rPr lang="pl-PL" sz="2400" err="1">
                  <a:solidFill>
                    <a:schemeClr val="bg1"/>
                  </a:solidFill>
                  <a:cs typeface="Poppins" panose="02000000000000000000" pitchFamily="2" charset="0"/>
                </a:rPr>
                <a:t>approach</a:t>
              </a:r>
              <a:r>
                <a:rPr lang="pl-PL" sz="2400">
                  <a:solidFill>
                    <a:schemeClr val="bg1"/>
                  </a:solidFill>
                  <a:cs typeface="Poppins" panose="02000000000000000000" pitchFamily="2" charset="0"/>
                </a:rPr>
                <a:t> </a:t>
              </a:r>
              <a:r>
                <a:rPr lang="pl-PL" sz="2400" err="1">
                  <a:solidFill>
                    <a:schemeClr val="bg1"/>
                  </a:solidFill>
                  <a:cs typeface="Poppins" panose="02000000000000000000" pitchFamily="2" charset="0"/>
                </a:rPr>
                <a:t>analysis</a:t>
              </a:r>
              <a:r>
                <a:rPr lang="pl-PL" sz="2400">
                  <a:solidFill>
                    <a:schemeClr val="bg1"/>
                  </a:solidFill>
                  <a:cs typeface="Poppins" panose="02000000000000000000" pitchFamily="2" charset="0"/>
                </a:rPr>
                <a:t> of Single Cell Data</a:t>
              </a:r>
              <a:endParaRPr lang="en-US" sz="2400">
                <a:solidFill>
                  <a:schemeClr val="bg1"/>
                </a:solidFill>
                <a:cs typeface="Poppins" panose="02000000000000000000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631426" y="7524182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Workflow methodology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3139159" y="8201256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04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5631426" y="8319332"/>
            <a:ext cx="7076175" cy="1043474"/>
            <a:chOff x="15631426" y="10463153"/>
            <a:chExt cx="7076175" cy="1043474"/>
          </a:xfrm>
        </p:grpSpPr>
        <p:sp>
          <p:nvSpPr>
            <p:cNvPr id="31" name="TextBox 30"/>
            <p:cNvSpPr txBox="1"/>
            <p:nvPr/>
          </p:nvSpPr>
          <p:spPr>
            <a:xfrm>
              <a:off x="15631427" y="11040666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Time for question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631426" y="10463153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Discussion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0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3" y="5864984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b="1" dirty="0">
                <a:solidFill>
                  <a:schemeClr val="bg1"/>
                </a:solidFill>
                <a:cs typeface="Poppins" panose="02000000000000000000" pitchFamily="2" charset="0"/>
              </a:rPr>
              <a:t>What is Single Cell data, and 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76130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Single Cell RNA-seq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01 - Introduction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6013479-1979-BC44-ACE1-0E901045E79B}"/>
              </a:ext>
            </a:extLst>
          </p:cNvPr>
          <p:cNvGrpSpPr/>
          <p:nvPr/>
        </p:nvGrpSpPr>
        <p:grpSpPr>
          <a:xfrm>
            <a:off x="11008634" y="1647825"/>
            <a:ext cx="12140124" cy="10009424"/>
            <a:chOff x="11008634" y="1647825"/>
            <a:chExt cx="12140124" cy="1000942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E118FF1-1425-D94F-9244-9BA11EC8D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634" y="1647825"/>
              <a:ext cx="12140124" cy="917842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F00195-51BE-5E43-A0DC-67BAF76C3372}"/>
                </a:ext>
              </a:extLst>
            </p:cNvPr>
            <p:cNvSpPr txBox="1"/>
            <p:nvPr/>
          </p:nvSpPr>
          <p:spPr>
            <a:xfrm>
              <a:off x="11008634" y="10826252"/>
              <a:ext cx="1214012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Stephanie Hicks</a:t>
              </a:r>
              <a:br>
                <a:rPr lang="en-GB" sz="1600" dirty="0"/>
              </a:br>
              <a:r>
                <a:rPr lang="en-GB" sz="1600" i="1" dirty="0"/>
                <a:t>Welcome to the World of Single-Cell RNA-Sequencing</a:t>
              </a:r>
              <a:br>
                <a:rPr lang="en-GB" sz="1600" dirty="0"/>
              </a:br>
              <a:r>
                <a:rPr lang="en-GB" sz="1600" dirty="0">
                  <a:hlinkClick r:id="rId3"/>
                </a:rPr>
                <a:t>https://speakerdeck.com/stephaniehicks/welcome-to-the-world-of-single-cell-rna-sequencing?slide=3</a:t>
              </a:r>
              <a:endParaRPr lang="en-US" sz="16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77391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/>
              <a:t>RNA sequencing (RNA-</a:t>
            </a:r>
            <a:r>
              <a:rPr lang="en-GB" b="1" dirty="0" err="1"/>
              <a:t>seq</a:t>
            </a:r>
            <a:r>
              <a:rPr lang="en-GB" b="1" dirty="0"/>
              <a:t>) </a:t>
            </a:r>
            <a:r>
              <a:rPr lang="en-GB" dirty="0"/>
              <a:t>- genomic approach for the detection and quantitative analysis of messenger RNA molecules in a biological sample and is useful for studying cellular responses.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cs typeface="Poppins" panose="02000000000000000000" pitchFamily="2" charset="0"/>
              </a:rPr>
              <a:t>Single Cell RNA sequencing (</a:t>
            </a:r>
            <a:r>
              <a:rPr lang="en-US" b="1" dirty="0" err="1">
                <a:cs typeface="Poppins" panose="02000000000000000000" pitchFamily="2" charset="0"/>
              </a:rPr>
              <a:t>scRNA</a:t>
            </a:r>
            <a:r>
              <a:rPr lang="en-US" b="1" dirty="0">
                <a:cs typeface="Poppins" panose="02000000000000000000" pitchFamily="2" charset="0"/>
              </a:rPr>
              <a:t>-seq)</a:t>
            </a:r>
            <a:r>
              <a:rPr lang="en-US" dirty="0">
                <a:cs typeface="Poppins" panose="02000000000000000000" pitchFamily="2" charset="0"/>
              </a:rPr>
              <a:t> - cell are sorted then RNA-seq is performed on specific cell types separately.</a:t>
            </a:r>
          </a:p>
        </p:txBody>
      </p:sp>
    </p:spTree>
    <p:extLst>
      <p:ext uri="{BB962C8B-B14F-4D97-AF65-F5344CB8AC3E}">
        <p14:creationId xmlns:p14="http://schemas.microsoft.com/office/powerpoint/2010/main" val="28438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1" y="2561209"/>
            <a:ext cx="1592905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Why we need Single Cell RNA-seq?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01 - Introduction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02196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Single-cell RNA sequencing (</a:t>
            </a:r>
            <a:r>
              <a:rPr lang="en-GB" dirty="0" err="1"/>
              <a:t>scRNA-seq</a:t>
            </a:r>
            <a:r>
              <a:rPr lang="en-GB" dirty="0"/>
              <a:t>), for example, </a:t>
            </a:r>
            <a:r>
              <a:rPr lang="en-GB" b="1" dirty="0"/>
              <a:t>can reveal complex and rare cell populations, uncover regulatory relationships between genes, and track the trajectories of distinct cell lineages in development</a:t>
            </a:r>
            <a:r>
              <a:rPr lang="en-GB" dirty="0"/>
              <a:t>.</a:t>
            </a:r>
            <a:endParaRPr lang="en-US" dirty="0">
              <a:cs typeface="Poppins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D5F455-9D67-9140-61A5-4E18B2557FE6}"/>
              </a:ext>
            </a:extLst>
          </p:cNvPr>
          <p:cNvGrpSpPr/>
          <p:nvPr/>
        </p:nvGrpSpPr>
        <p:grpSpPr>
          <a:xfrm>
            <a:off x="14784002" y="3825322"/>
            <a:ext cx="6772705" cy="7603703"/>
            <a:chOff x="14784002" y="3825322"/>
            <a:chExt cx="6772705" cy="7603703"/>
          </a:xfrm>
        </p:grpSpPr>
        <p:pic>
          <p:nvPicPr>
            <p:cNvPr id="3074" name="Picture 2" descr="Single-Cell RNA Sequencing to Disentangle the Blood System |  Arteriosclerosis, Thrombosis, and Vascular Biology">
              <a:extLst>
                <a:ext uri="{FF2B5EF4-FFF2-40B4-BE49-F238E27FC236}">
                  <a16:creationId xmlns:a16="http://schemas.microsoft.com/office/drawing/2014/main" id="{0ACC68B7-9D14-6EC1-2F0D-887AC96F0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4002" y="3825322"/>
              <a:ext cx="6772705" cy="677270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E11378-6B52-FA51-54B0-F268B1537FB3}"/>
                </a:ext>
              </a:extLst>
            </p:cNvPr>
            <p:cNvSpPr txBox="1"/>
            <p:nvPr/>
          </p:nvSpPr>
          <p:spPr>
            <a:xfrm>
              <a:off x="14784002" y="10598028"/>
              <a:ext cx="6772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Jean Acosta, Daniel </a:t>
              </a:r>
              <a:r>
                <a:rPr lang="en-US" sz="1600" dirty="0" err="1"/>
                <a:t>Ssozi</a:t>
              </a:r>
              <a:r>
                <a:rPr lang="en-US" sz="1600" dirty="0"/>
                <a:t> and Peter van Galen</a:t>
              </a:r>
            </a:p>
            <a:p>
              <a:pPr algn="ctr"/>
              <a:r>
                <a:rPr lang="en-GB" sz="1600" i="1" dirty="0"/>
                <a:t>Single-Cell RNA Sequencing to Disentangle the Blood System</a:t>
              </a:r>
              <a:endParaRPr lang="en-US" sz="1600" i="1" dirty="0"/>
            </a:p>
            <a:p>
              <a:pPr algn="ctr"/>
              <a:r>
                <a:rPr lang="en-US" sz="1600" dirty="0">
                  <a:hlinkClick r:id="rId3"/>
                </a:rPr>
                <a:t>https://</a:t>
              </a:r>
              <a:r>
                <a:rPr lang="en-US" sz="1600" dirty="0" err="1">
                  <a:hlinkClick r:id="rId3"/>
                </a:rPr>
                <a:t>www.ahajournals.org</a:t>
              </a:r>
              <a:r>
                <a:rPr lang="en-US" sz="1600" dirty="0">
                  <a:hlinkClick r:id="rId3"/>
                </a:rPr>
                <a:t>/</a:t>
              </a:r>
              <a:r>
                <a:rPr lang="en-US" sz="1600" dirty="0" err="1">
                  <a:hlinkClick r:id="rId3"/>
                </a:rPr>
                <a:t>doi</a:t>
              </a:r>
              <a:r>
                <a:rPr lang="en-US" sz="1600" dirty="0">
                  <a:hlinkClick r:id="rId3"/>
                </a:rPr>
                <a:t>/10.1161/ATVBAHA.120.314654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483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Research background and 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02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3" y="6972979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dirty="0">
                <a:solidFill>
                  <a:schemeClr val="bg1"/>
                </a:solidFill>
                <a:cs typeface="Poppins" panose="02000000000000000000" pitchFamily="2" charset="0"/>
              </a:rPr>
              <a:t>What is the impact of smoker’s status on SARS-COV-2</a:t>
            </a:r>
          </a:p>
        </p:txBody>
      </p:sp>
    </p:spTree>
    <p:extLst>
      <p:ext uri="{BB962C8B-B14F-4D97-AF65-F5344CB8AC3E}">
        <p14:creationId xmlns:p14="http://schemas.microsoft.com/office/powerpoint/2010/main" val="4279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Why this topic?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02 - Research background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9675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COVID-19 is a popular topic nowadays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Huge research potential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There will be more and more data in the future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Personal reasons – family member (smoker) suffered complications after COVID-19 </a:t>
            </a:r>
          </a:p>
        </p:txBody>
      </p:sp>
      <p:pic>
        <p:nvPicPr>
          <p:cNvPr id="2052" name="Picture 4" descr="A cluster of COVID-19 in Beijing, People's Republic of China">
            <a:extLst>
              <a:ext uri="{FF2B5EF4-FFF2-40B4-BE49-F238E27FC236}">
                <a16:creationId xmlns:a16="http://schemas.microsoft.com/office/drawing/2014/main" id="{95C734B7-7EA9-0FF5-CFB9-9C9EB5909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66" y="7005637"/>
            <a:ext cx="9000067" cy="5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9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State of 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02 - Research background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96758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Single-cell analysis identifies shared and distinct immune features of COVID-19, Influenza and other community-acquired pneumonia 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https://doi.org/10.7554/eLife.69661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Single-Cell Transcriptomic Analysis of Human Lung Reveals Complex Multicellular Changes During Pulmonary Fibrosis II 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https://doi.org/10.1164/rccm.201712-2410OC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Integrated analyses of single-cell atlases reveal age, gender, and smoking status associations with cell type-specific expression of mediators of SARS-CoV-2 viral entry and highlights inflammatory programs in putative target cells 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https://doi.org/10.1101/2020.04.19.049254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4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Data and 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02 - Research background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9675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Classic </a:t>
            </a:r>
            <a:r>
              <a:rPr lang="en-GB" dirty="0" err="1"/>
              <a:t>scRNA-seq</a:t>
            </a:r>
            <a:r>
              <a:rPr lang="en-GB" dirty="0"/>
              <a:t> analysis of the SARS-CoV-2/Pneumonia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Comparative analysis of the results of </a:t>
            </a:r>
            <a:r>
              <a:rPr lang="en-GB" dirty="0" err="1"/>
              <a:t>scRNA-seq</a:t>
            </a:r>
            <a:r>
              <a:rPr lang="en-GB" dirty="0"/>
              <a:t> SARS-CoV-2/Pneumonia and partially public data acquired processed in the integrated meta analysis.</a:t>
            </a:r>
          </a:p>
        </p:txBody>
      </p:sp>
    </p:spTree>
    <p:extLst>
      <p:ext uri="{BB962C8B-B14F-4D97-AF65-F5344CB8AC3E}">
        <p14:creationId xmlns:p14="http://schemas.microsoft.com/office/powerpoint/2010/main" val="260959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5107</TotalTime>
  <Words>747</Words>
  <Application>Microsoft Macintosh PowerPoint</Application>
  <PresentationFormat>Custom</PresentationFormat>
  <Paragraphs>109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Barlow SCK SemiBold</vt:lpstr>
      <vt:lpstr>Calibri</vt:lpstr>
      <vt:lpstr>Calibri Light</vt:lpstr>
      <vt:lpstr>Montserrat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Mateusz Urbanek (mateurb418)</cp:lastModifiedBy>
  <cp:revision>925</cp:revision>
  <dcterms:created xsi:type="dcterms:W3CDTF">2016-06-20T18:47:00Z</dcterms:created>
  <dcterms:modified xsi:type="dcterms:W3CDTF">2022-04-24T06:46:06Z</dcterms:modified>
</cp:coreProperties>
</file>